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72" r:id="rId6"/>
  </p:sldMasterIdLst>
  <p:notesMasterIdLst>
    <p:notesMasterId r:id="rId18"/>
  </p:notesMasterIdLst>
  <p:sldIdLst>
    <p:sldId id="256" r:id="rId7"/>
    <p:sldId id="268" r:id="rId8"/>
    <p:sldId id="270" r:id="rId9"/>
    <p:sldId id="258" r:id="rId10"/>
    <p:sldId id="257" r:id="rId11"/>
    <p:sldId id="263" r:id="rId12"/>
    <p:sldId id="259" r:id="rId13"/>
    <p:sldId id="264" r:id="rId14"/>
    <p:sldId id="265" r:id="rId15"/>
    <p:sldId id="266" r:id="rId16"/>
    <p:sldId id="26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40" d="100"/>
          <a:sy n="140" d="100"/>
        </p:scale>
        <p:origin x="-248" y="39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92BE-6F6D-AA4D-8B77-211CF2465F68}" type="datetimeFigureOut">
              <a:rPr lang="en-US" smtClean="0"/>
              <a:t>5/23/13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D2A78-BCFA-DA4B-8635-5986B80E8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D2A78-BCFA-DA4B-8635-5986B80E82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7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D2A78-BCFA-DA4B-8635-5986B80E82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77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D2A78-BCFA-DA4B-8635-5986B80E82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77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D2A78-BCFA-DA4B-8635-5986B80E828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77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D2A78-BCFA-DA4B-8635-5986B80E82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7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12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5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224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066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129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685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15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/>
              <a:t>5/23/13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8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/>
              <a:t>5/23/13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129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5729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04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68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9150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FA21A00-04DA-BF44-9D58-2CEE1BD0AB82}" type="datetimeFigureOut">
              <a:rPr lang="en-US" smtClean="0">
                <a:solidFill>
                  <a:prstClr val="black"/>
                </a:solidFill>
                <a:latin typeface="Calibri"/>
              </a:rPr>
              <a:pPr/>
              <a:t>5/23/13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0E7001E-24C7-844C-A954-9E4FC03431D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729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3.xml"/><Relationship Id="rId5" Type="http://schemas.openxmlformats.org/officeDocument/2006/relationships/image" Target="../media/image1.png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2-18 at 9.54.21 A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16934"/>
            <a:ext cx="3569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bg1"/>
                </a:solidFill>
              </a:rPr>
              <a:t>    Translational Genomics Research Institute  |  </a:t>
            </a:r>
            <a:r>
              <a:rPr lang="en-US" sz="900" dirty="0" err="1" smtClean="0">
                <a:solidFill>
                  <a:schemeClr val="bg1"/>
                </a:solidFill>
              </a:rPr>
              <a:t>www.tgen.org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79" y="5086033"/>
            <a:ext cx="1600171" cy="1681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772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2-18 at 9.54.21 AM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16934"/>
            <a:ext cx="3569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  <a:latin typeface="Calibri"/>
              </a:rPr>
              <a:t>    Translational Genomics Research Institute  |  </a:t>
            </a:r>
            <a:r>
              <a:rPr lang="en-US" sz="900" dirty="0" err="1" smtClean="0">
                <a:solidFill>
                  <a:prstClr val="white"/>
                </a:solidFill>
                <a:latin typeface="Calibri"/>
              </a:rPr>
              <a:t>www.tgen.org</a:t>
            </a:r>
            <a:endParaRPr lang="en-US" sz="9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TGen_4c_LOGO.ai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67" y="6228301"/>
            <a:ext cx="1054100" cy="4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2-18 at 9.54.21 AM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0" y="16934"/>
            <a:ext cx="35691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white"/>
                </a:solidFill>
                <a:latin typeface="Calibri"/>
              </a:rPr>
              <a:t>    Translational Genomics Research Institute  |  </a:t>
            </a:r>
            <a:r>
              <a:rPr lang="en-US" sz="900" dirty="0" err="1" smtClean="0">
                <a:solidFill>
                  <a:prstClr val="white"/>
                </a:solidFill>
                <a:latin typeface="Calibri"/>
              </a:rPr>
              <a:t>www.tgen.org</a:t>
            </a:r>
            <a:endParaRPr lang="en-US" sz="9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/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79" y="5086033"/>
            <a:ext cx="1600171" cy="168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TGen_4c_LOGO.ai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867" y="6228301"/>
            <a:ext cx="1054100" cy="4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57714" y="2694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TGen_4c_LOGO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6" y="2458562"/>
            <a:ext cx="3612922" cy="1696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52506" y="3859333"/>
            <a:ext cx="2465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/>
                <a:cs typeface="Helvetica Neue"/>
              </a:rPr>
              <a:t>PipeCleaner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2506" y="4297961"/>
            <a:ext cx="394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rPr>
              <a:t>real-time workflow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cs typeface="Helvetica Neue"/>
              </a:rPr>
              <a:t>connector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Screen Shot 2013-03-08 at 2.03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07" y="2458562"/>
            <a:ext cx="2949122" cy="23756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2013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6295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peClea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503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OS Simulator - iPad - iOS 6.1 (10B14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3072"/>
            <a:ext cx="5312535" cy="6858000"/>
          </a:xfrm>
          <a:prstGeom prst="rect">
            <a:avLst/>
          </a:prstGeom>
        </p:spPr>
      </p:pic>
      <p:pic>
        <p:nvPicPr>
          <p:cNvPr id="4" name="Picture 3" descr="iOS Simulator - iPhone - iOS 6.1 (10B14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1" y="4486099"/>
            <a:ext cx="5116284" cy="272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2012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2" name="Picture 1" descr="iOS Simulator - iPad - iOS 6.1 (10B14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86" y="-743857"/>
            <a:ext cx="7175500" cy="5558486"/>
          </a:xfrm>
          <a:prstGeom prst="rect">
            <a:avLst/>
          </a:prstGeom>
        </p:spPr>
      </p:pic>
      <p:pic>
        <p:nvPicPr>
          <p:cNvPr id="10" name="Picture 9" descr="iOS Simulator - iPhone (Retina 4-inch) - iOS 6.1 (10B14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9" y="-1879812"/>
            <a:ext cx="3338285" cy="5540133"/>
          </a:xfrm>
          <a:prstGeom prst="rect">
            <a:avLst/>
          </a:prstGeom>
        </p:spPr>
      </p:pic>
      <p:pic>
        <p:nvPicPr>
          <p:cNvPr id="3" name="Picture 2" descr="iOS Simulator - iPhone - iOS 6.1 (10B14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356" y="-3583214"/>
            <a:ext cx="3022541" cy="56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Tenets for </a:t>
            </a:r>
            <a:r>
              <a:rPr lang="en-US" dirty="0"/>
              <a:t>S</a:t>
            </a:r>
            <a:r>
              <a:rPr lang="en-US" dirty="0" smtClean="0"/>
              <a:t>calable Informatics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341291"/>
            <a:ext cx="8229600" cy="4893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Design for efficiency.</a:t>
            </a:r>
            <a:br>
              <a:rPr lang="en-US" dirty="0" smtClean="0"/>
            </a:br>
            <a:r>
              <a:rPr lang="en-US" sz="1400" i="1" dirty="0" smtClean="0"/>
              <a:t>Separate services when curves don’t match; let each live in optimum space.</a:t>
            </a:r>
            <a:br>
              <a:rPr lang="en-US" sz="1400" i="1" dirty="0" smtClean="0"/>
            </a:br>
            <a:endParaRPr lang="en-US" sz="1400" i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Service-</a:t>
            </a:r>
            <a:r>
              <a:rPr lang="en-US" dirty="0" err="1" smtClean="0"/>
              <a:t>ize</a:t>
            </a:r>
            <a:r>
              <a:rPr lang="en-US" dirty="0" smtClean="0"/>
              <a:t> by requiring </a:t>
            </a:r>
            <a:r>
              <a:rPr lang="en-US" dirty="0" smtClean="0"/>
              <a:t>client-agnostic </a:t>
            </a:r>
            <a:r>
              <a:rPr lang="en-US" dirty="0" smtClean="0"/>
              <a:t>APIs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1400" dirty="0" smtClean="0"/>
              <a:t>Integrate =&gt; automate =&gt; scale.</a:t>
            </a:r>
            <a:br>
              <a:rPr lang="en-US" sz="1400" dirty="0" smtClean="0"/>
            </a:b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Remove or displace human variable costs from critical paths where possible.</a:t>
            </a:r>
            <a:br>
              <a:rPr lang="en-US" dirty="0" smtClean="0"/>
            </a:br>
            <a:r>
              <a:rPr lang="en-US" sz="1400" i="1" dirty="0" smtClean="0"/>
              <a:t>Machines tend to scale better than people.</a:t>
            </a:r>
            <a:br>
              <a:rPr lang="en-US" sz="1400" i="1" dirty="0" smtClean="0"/>
            </a:br>
            <a:endParaRPr lang="en-US" sz="1400" i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“Separation of Concerns”: ebb and flow of decoupled services is </a:t>
            </a:r>
            <a:r>
              <a:rPr lang="en-US" b="1" dirty="0" smtClean="0"/>
              <a:t>good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sz="1400" i="1" dirty="0" smtClean="0"/>
              <a:t>Monoliths are fragile and “inertial”.</a:t>
            </a:r>
            <a:br>
              <a:rPr lang="en-US" sz="1400" i="1" dirty="0" smtClean="0"/>
            </a:br>
            <a:endParaRPr lang="en-US" sz="1400" i="1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the common trivial, and difficult possible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-US" sz="1400" i="1" dirty="0" smtClean="0"/>
              <a:t>You can’t optimize for everything. Focus on the priorities.</a:t>
            </a:r>
            <a:br>
              <a:rPr lang="en-US" sz="1400" i="1" dirty="0" smtClean="0"/>
            </a:br>
            <a:endParaRPr lang="en-US" sz="1400" i="1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Lower ops liabilities using convention </a:t>
            </a:r>
            <a:r>
              <a:rPr lang="en-US" dirty="0"/>
              <a:t>by default, configuration by </a:t>
            </a:r>
            <a:r>
              <a:rPr lang="en-US" dirty="0" smtClean="0"/>
              <a:t>exception.</a:t>
            </a:r>
            <a:br>
              <a:rPr lang="en-US" dirty="0" smtClean="0"/>
            </a:br>
            <a:r>
              <a:rPr lang="en-US" sz="1400" i="1" dirty="0" smtClean="0"/>
              <a:t>McDonald’s (build-to-spec) over Burger King (build-to-order).</a:t>
            </a:r>
            <a:br>
              <a:rPr lang="en-US" sz="1400" i="1" dirty="0" smtClean="0"/>
            </a:br>
            <a:endParaRPr lang="en-US" sz="1400" i="1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Keep operational liabilities low.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73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Outcomes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341291"/>
            <a:ext cx="8229600" cy="372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 modular informatics interoperability platform that is: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Reusable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Reproducable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Reliable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</a:t>
            </a:r>
            <a:r>
              <a:rPr lang="en-US" dirty="0" err="1" smtClean="0"/>
              <a:t>epurposable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1400" i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Lower </a:t>
            </a:r>
            <a:r>
              <a:rPr lang="en-US" dirty="0" smtClean="0"/>
              <a:t>variable </a:t>
            </a:r>
            <a:r>
              <a:rPr lang="en-US" dirty="0" smtClean="0"/>
              <a:t>operational costs.</a:t>
            </a:r>
            <a:br>
              <a:rPr lang="en-US" dirty="0" smtClean="0"/>
            </a:b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Provide a framework for automated job processing.</a:t>
            </a:r>
            <a:r>
              <a:rPr lang="en-US" sz="1400" i="1" dirty="0" smtClean="0"/>
              <a:t/>
            </a:r>
            <a:br>
              <a:rPr lang="en-US" sz="1400" i="1" dirty="0" smtClean="0"/>
            </a:br>
            <a:endParaRPr lang="en-US" sz="1400" i="1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Facilitate integration of informatics “modules” via metadata push and poll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Event-driven capability to automate </a:t>
            </a:r>
            <a:r>
              <a:rPr lang="en-US" i="1" dirty="0" smtClean="0"/>
              <a:t>when</a:t>
            </a:r>
            <a:r>
              <a:rPr lang="en-US" dirty="0" smtClean="0"/>
              <a:t>, not just </a:t>
            </a:r>
            <a:r>
              <a:rPr lang="en-US" i="1" dirty="0" smtClean="0"/>
              <a:t>what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6134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14105" y="6590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54500" y="2552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2012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4" name="Picture 3" descr="PipeClea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9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14105" y="6590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7533" y="4775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2012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 descr="PipeClea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8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5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14105" y="6590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7533" y="4775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2012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6" name="Picture 5" descr="PipeClea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85215"/>
            <a:ext cx="9144000" cy="448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14105" y="65906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54500" y="2552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PipeClea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559"/>
            <a:ext cx="9144000" cy="6510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37641" y="6404960"/>
            <a:ext cx="565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Copyright 2013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TGen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  <a:latin typeface="Helvetica Neue"/>
                <a:cs typeface="Helvetica Neue"/>
              </a:rPr>
              <a:t>. All rights reserved. Designed by Preston Lee.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9168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peClea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68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6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peClea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4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3D76EEC773F54E9D3FF53D5EAE125D" ma:contentTypeVersion="0" ma:contentTypeDescription="Create a new document." ma:contentTypeScope="" ma:versionID="7be2c57243145ecafc6243a715fb0de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843545e5db7a413dbce3fe66e7c98a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Item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B8E9C6-54AE-4BE0-8169-7F098A9828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41DCE1-8D39-45C4-826F-D03FD21C8C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7312131-786D-44DE-A2D3-BC392F25215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111</Words>
  <Application>Microsoft Macintosh PowerPoint</Application>
  <PresentationFormat>On-screen Show (4:3)</PresentationFormat>
  <Paragraphs>32</Paragraphs>
  <Slides>11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Office Theme</vt:lpstr>
      <vt:lpstr>1_Office Theme</vt:lpstr>
      <vt:lpstr>2_Office Theme</vt:lpstr>
      <vt:lpstr>PowerPoint Presentation</vt:lpstr>
      <vt:lpstr>Tenets for Scalable Informatics</vt:lpstr>
      <vt:lpstr>Intended Outcomes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Galen Perry</dc:creator>
  <cp:lastModifiedBy>Preston Lee</cp:lastModifiedBy>
  <cp:revision>35</cp:revision>
  <dcterms:created xsi:type="dcterms:W3CDTF">2013-02-08T22:53:18Z</dcterms:created>
  <dcterms:modified xsi:type="dcterms:W3CDTF">2013-05-23T18:05:34Z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0x010100763D76EEC773F54E9D3FF53D5EAE125D</vt:lpwstr>
  </property>
</Properties>
</file>